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6"/>
  </p:notesMasterIdLst>
  <p:handoutMasterIdLst>
    <p:handoutMasterId r:id="rId17"/>
  </p:handoutMasterIdLst>
  <p:sldIdLst>
    <p:sldId id="257" r:id="rId2"/>
    <p:sldId id="258" r:id="rId3"/>
    <p:sldId id="271" r:id="rId4"/>
    <p:sldId id="259" r:id="rId5"/>
    <p:sldId id="260" r:id="rId6"/>
    <p:sldId id="261" r:id="rId7"/>
    <p:sldId id="272" r:id="rId8"/>
    <p:sldId id="262" r:id="rId9"/>
    <p:sldId id="263" r:id="rId10"/>
    <p:sldId id="264" r:id="rId11"/>
    <p:sldId id="265" r:id="rId12"/>
    <p:sldId id="273" r:id="rId13"/>
    <p:sldId id="266" r:id="rId14"/>
    <p:sldId id="269" r:id="rId15"/>
  </p:sldIdLst>
  <p:sldSz cx="12192000" cy="6858000"/>
  <p:notesSz cx="6858000" cy="88915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296" userDrawn="1">
          <p15:clr>
            <a:srgbClr val="A4A3A4"/>
          </p15:clr>
        </p15:guide>
        <p15:guide id="4" orient="horz" pos="41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4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89" autoAdjust="0"/>
    <p:restoredTop sz="89971" autoAdjust="0"/>
  </p:normalViewPr>
  <p:slideViewPr>
    <p:cSldViewPr snapToGrid="0">
      <p:cViewPr varScale="1">
        <p:scale>
          <a:sx n="67" d="100"/>
          <a:sy n="67" d="100"/>
        </p:scale>
        <p:origin x="702" y="66"/>
      </p:cViewPr>
      <p:guideLst>
        <p:guide orient="horz" pos="2160"/>
        <p:guide pos="3840"/>
        <p:guide pos="7296"/>
        <p:guide orient="horz" pos="412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738"/>
    </p:cViewPr>
  </p:sorterViewPr>
  <p:notesViewPr>
    <p:cSldViewPr snapToGrid="0" showGuides="1">
      <p:cViewPr varScale="1">
        <p:scale>
          <a:sx n="75" d="100"/>
          <a:sy n="75" d="100"/>
        </p:scale>
        <p:origin x="195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71800" cy="44612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3"/>
            <a:ext cx="2971800" cy="44612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96EA6-6F25-4F19-87BA-7ADCC16DAEFF}" type="datetimeFigureOut">
              <a:rPr lang="en-US" smtClean="0"/>
              <a:t>2/15/2019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445466"/>
            <a:ext cx="2971800" cy="4461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445466"/>
            <a:ext cx="2971800" cy="4461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E50CC-F33A-4EF4-9F12-93EC4A21A0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2950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71800" cy="44612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3"/>
            <a:ext cx="2971800" cy="44612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C172E-A8B5-46F6-B05C-DFA3E2E0F207}" type="datetimeFigureOut">
              <a:rPr lang="en-US" smtClean="0"/>
              <a:t>2/15/2019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62000" y="1111250"/>
            <a:ext cx="5334000" cy="3000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279076"/>
            <a:ext cx="5486400" cy="3501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445466"/>
            <a:ext cx="2971800" cy="4461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445466"/>
            <a:ext cx="2971800" cy="4461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674CE4-FBD8-4481-AEFB-CA53E599A7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268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2000" y="1111250"/>
            <a:ext cx="5334000" cy="3000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974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2000" y="1111250"/>
            <a:ext cx="5334000" cy="3000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How presentation will benefit audience: Adult learners are more interested in a subject if they know how or why it is important to them.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Presenter’s level of expertise in the subject: Briefly state your credentials in this area, or explain why participants should listen to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67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2000" y="1111250"/>
            <a:ext cx="5334000" cy="3000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Lesson descriptions should be brief.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871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2000" y="1111250"/>
            <a:ext cx="5334000" cy="3000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Example objectives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At the end of this lesson, you will be able to: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Save files to the team Web server.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Move files to different locations on the team Web server.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Share files on the team Web server.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441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2000" y="1111250"/>
            <a:ext cx="5334000" cy="3000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0B302-F4DC-4547-9C74-CF794137D16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655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08F12-96AD-4ED4-8132-A78F5E42C1F5}" type="datetime1">
              <a:rPr lang="en-US" smtClean="0"/>
              <a:pPr/>
              <a:t>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275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FA170-8299-44AD-AEEF-FC686C3D7804}" type="datetime1">
              <a:rPr lang="en-US" smtClean="0"/>
              <a:t>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35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1763A-68EC-4ECD-9620-D9FE9CDDD622}" type="datetime1">
              <a:rPr lang="en-US" smtClean="0"/>
              <a:t>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59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BEDD-6160-49BB-B372-861DE7DE9BA5}" type="datetime1">
              <a:rPr lang="en-US" smtClean="0"/>
              <a:t>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49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E819F-B7FD-4B29-8F66-9E318144BC2A}" type="datetime1">
              <a:rPr lang="en-US" smtClean="0"/>
              <a:t>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94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A159C-B6E0-4F10-9F4A-2FA57003B139}" type="datetime1">
              <a:rPr lang="en-US" smtClean="0"/>
              <a:t>2/15/2019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13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0CBBB-D1D1-4386-A5E9-07F3477B78F3}" type="datetime1">
              <a:rPr lang="en-US" smtClean="0"/>
              <a:t>2/15/2019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87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4CAD8-0EA7-4615-B69B-B2F199EF3A93}" type="datetime1">
              <a:rPr lang="en-US" smtClean="0"/>
              <a:t>2/15/2019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64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34BD7-6953-492C-921B-E68B2D7F14C8}" type="datetime1">
              <a:rPr lang="en-US" smtClean="0"/>
              <a:t>2/15/2019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5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7D9B-D4D3-4E23-88DF-2E354FA43196}" type="datetime1">
              <a:rPr lang="en-US" smtClean="0"/>
              <a:t>2/15/2019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37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F67C5-D04E-4576-B61C-12ABA14BBD6C}" type="datetime1">
              <a:rPr lang="en-US" smtClean="0"/>
              <a:t>2/15/2019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67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F09E4-6EA4-4BF3-9FC8-FF40373B88E6}" type="datetime1">
              <a:rPr lang="en-US" smtClean="0"/>
              <a:pPr/>
              <a:t>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394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41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9828" y="3033195"/>
            <a:ext cx="8001990" cy="1066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 Black" panose="020B0A04020102020204" pitchFamily="34" charset="0"/>
                <a:ea typeface="Verdana" panose="020B0604030504040204" pitchFamily="34" charset="0"/>
              </a:rPr>
              <a:t>Precinct Co-Chair Training</a:t>
            </a:r>
            <a:endParaRPr lang="en-US" dirty="0">
              <a:solidFill>
                <a:schemeClr val="tx1"/>
              </a:solidFill>
              <a:latin typeface="Arial Black" panose="020B0A0402010202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3657602" y="3925827"/>
            <a:ext cx="7807569" cy="1715321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marL="0" indent="0">
              <a:buNone/>
            </a:pPr>
            <a:r>
              <a:rPr lang="en-US" sz="3200" b="1" dirty="0">
                <a:latin typeface="Arial Black" panose="020B0A04020102020204" pitchFamily="34" charset="0"/>
              </a:rPr>
              <a:t>  Central Committee</a:t>
            </a:r>
          </a:p>
          <a:p>
            <a:pPr marL="0" indent="0">
              <a:buNone/>
            </a:pPr>
            <a:r>
              <a:rPr lang="en-US" sz="3200" b="1" dirty="0">
                <a:latin typeface="Arial Black" panose="020B0A04020102020204" pitchFamily="34" charset="0"/>
              </a:rPr>
              <a:t>  Montezuma County Republicans</a:t>
            </a:r>
          </a:p>
        </p:txBody>
      </p:sp>
    </p:spTree>
    <p:extLst>
      <p:ext uri="{BB962C8B-B14F-4D97-AF65-F5344CB8AC3E}">
        <p14:creationId xmlns:p14="http://schemas.microsoft.com/office/powerpoint/2010/main" val="706305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 the Candidates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2"/>
            <a:r>
              <a:rPr lang="en-US" sz="3200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Time limits </a:t>
            </a:r>
            <a:r>
              <a:rPr lang="en-US" sz="3200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set</a:t>
            </a:r>
          </a:p>
          <a:p>
            <a:pPr lvl="2"/>
            <a:endParaRPr lang="en-US" sz="3200" dirty="0"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  <a:p>
            <a:pPr lvl="2"/>
            <a:r>
              <a:rPr lang="en-US" sz="3200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Letters may be read by a representative, friend, or Co-Chairs if a candidate cannot attend your Caucus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054" y="1825625"/>
            <a:ext cx="3311895" cy="4351338"/>
          </a:xfrm>
        </p:spPr>
      </p:pic>
    </p:spTree>
    <p:extLst>
      <p:ext uri="{BB962C8B-B14F-4D97-AF65-F5344CB8AC3E}">
        <p14:creationId xmlns:p14="http://schemas.microsoft.com/office/powerpoint/2010/main" val="41199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Offering and Accepting Resolutions </a:t>
            </a:r>
            <a:endParaRPr lang="en-US" b="1" dirty="0"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3600" b="1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Resolutions – presented by and rewritten to fit the Assembly Format</a:t>
            </a:r>
          </a:p>
          <a:p>
            <a:pPr lvl="2"/>
            <a:r>
              <a:rPr lang="en-US" sz="3600" b="1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Correctly written with clear description and meaning </a:t>
            </a:r>
          </a:p>
          <a:p>
            <a:pPr lvl="2"/>
            <a:r>
              <a:rPr lang="en-US" sz="3600" b="1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Voted on by the registered Republicans at the Caucus and passed to the RCC the following day for the County Assembly</a:t>
            </a:r>
          </a:p>
        </p:txBody>
      </p:sp>
    </p:spTree>
    <p:extLst>
      <p:ext uri="{BB962C8B-B14F-4D97-AF65-F5344CB8AC3E}">
        <p14:creationId xmlns:p14="http://schemas.microsoft.com/office/powerpoint/2010/main" val="282259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76755"/>
            <a:ext cx="11750040" cy="5163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20" lvl="1" indent="-285739">
              <a:lnSpc>
                <a:spcPct val="107000"/>
              </a:lnSpc>
              <a:buFont typeface="+mj-lt"/>
              <a:buAutoNum type="alphaLcPeriod"/>
            </a:pPr>
            <a:r>
              <a:rPr lang="en-US" sz="4400" dirty="0">
                <a:latin typeface="Microsoft New Tai Lue" panose="020B0502040204020203" pitchFamily="34" charset="0"/>
                <a:ea typeface="Calibri" panose="020F0502020204030204" pitchFamily="34" charset="0"/>
                <a:cs typeface="Microsoft New Tai Lue" panose="020B0502040204020203" pitchFamily="34" charset="0"/>
              </a:rPr>
              <a:t>Follow up with delegates getting them to Attend the Assembly</a:t>
            </a:r>
          </a:p>
          <a:p>
            <a:pPr marL="742920" lvl="1" indent="-285739">
              <a:lnSpc>
                <a:spcPct val="107000"/>
              </a:lnSpc>
              <a:buFont typeface="+mj-lt"/>
              <a:buAutoNum type="alphaLcPeriod"/>
            </a:pPr>
            <a:r>
              <a:rPr lang="en-US" sz="4400" dirty="0">
                <a:latin typeface="Microsoft New Tai Lue" panose="020B0502040204020203" pitchFamily="34" charset="0"/>
                <a:ea typeface="Calibri" panose="020F0502020204030204" pitchFamily="34" charset="0"/>
                <a:cs typeface="Microsoft New Tai Lue" panose="020B0502040204020203" pitchFamily="34" charset="0"/>
              </a:rPr>
              <a:t>Managing your delegation at the Assembly</a:t>
            </a:r>
          </a:p>
          <a:p>
            <a:pPr marL="742920" lvl="1" indent="-285739">
              <a:lnSpc>
                <a:spcPct val="107000"/>
              </a:lnSpc>
              <a:buFont typeface="+mj-lt"/>
              <a:buAutoNum type="alphaLcPeriod"/>
            </a:pPr>
            <a:r>
              <a:rPr lang="en-US" sz="4400" dirty="0">
                <a:latin typeface="Microsoft New Tai Lue" panose="020B0502040204020203" pitchFamily="34" charset="0"/>
                <a:ea typeface="Calibri" panose="020F0502020204030204" pitchFamily="34" charset="0"/>
                <a:cs typeface="Microsoft New Tai Lue" panose="020B0502040204020203" pitchFamily="34" charset="0"/>
              </a:rPr>
              <a:t>The Vote </a:t>
            </a:r>
          </a:p>
          <a:p>
            <a:pPr marL="742920" lvl="1" indent="-285739">
              <a:lnSpc>
                <a:spcPct val="107000"/>
              </a:lnSpc>
              <a:buFont typeface="+mj-lt"/>
              <a:buAutoNum type="alphaLcPeriod"/>
            </a:pPr>
            <a:r>
              <a:rPr lang="en-US" sz="4400" dirty="0">
                <a:latin typeface="Microsoft New Tai Lue" panose="020B0502040204020203" pitchFamily="34" charset="0"/>
                <a:ea typeface="Calibri" panose="020F0502020204030204" pitchFamily="34" charset="0"/>
                <a:cs typeface="Microsoft New Tai Lue" panose="020B0502040204020203" pitchFamily="34" charset="0"/>
              </a:rPr>
              <a:t>Nominations to the State Assemblies</a:t>
            </a:r>
          </a:p>
          <a:p>
            <a:pPr marL="742920" lvl="1" indent="-285739">
              <a:lnSpc>
                <a:spcPct val="107000"/>
              </a:lnSpc>
              <a:spcAft>
                <a:spcPts val="800"/>
              </a:spcAft>
              <a:buFont typeface="+mj-lt"/>
              <a:buAutoNum type="alphaLcPeriod"/>
            </a:pPr>
            <a:r>
              <a:rPr lang="en-US" sz="4400" dirty="0">
                <a:latin typeface="Microsoft New Tai Lue" panose="020B0502040204020203" pitchFamily="34" charset="0"/>
                <a:ea typeface="Calibri" panose="020F0502020204030204" pitchFamily="34" charset="0"/>
                <a:cs typeface="Microsoft New Tai Lue" panose="020B0502040204020203" pitchFamily="34" charset="0"/>
              </a:rPr>
              <a:t>Keeping the Delegation informed after the Assemblies</a:t>
            </a:r>
          </a:p>
        </p:txBody>
      </p:sp>
      <p:sp>
        <p:nvSpPr>
          <p:cNvPr id="3" name="Rectangle 2"/>
          <p:cNvSpPr/>
          <p:nvPr/>
        </p:nvSpPr>
        <p:spPr>
          <a:xfrm>
            <a:off x="2256388" y="525782"/>
            <a:ext cx="7847733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4000" dirty="0">
                <a:latin typeface="Microsoft New Tai Lue" panose="020B0502040204020203" pitchFamily="34" charset="0"/>
                <a:ea typeface="Calibri" panose="020F0502020204030204" pitchFamily="34" charset="0"/>
                <a:cs typeface="Microsoft New Tai Lue" panose="020B0502040204020203" pitchFamily="34" charset="0"/>
              </a:rPr>
              <a:t>Moving to the County Assembly</a:t>
            </a:r>
            <a:endParaRPr lang="en-US" sz="4000" dirty="0">
              <a:latin typeface="Microsoft New Tai Lue" panose="020B0502040204020203" pitchFamily="34" charset="0"/>
              <a:ea typeface="Calibri" panose="020F0502020204030204" pitchFamily="34" charset="0"/>
              <a:cs typeface="Microsoft New Tai Lu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30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Close the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List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34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Telephone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51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03" y="1776547"/>
            <a:ext cx="1732336" cy="224078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Verdana" panose="020B0604030504040204" pitchFamily="34" charset="0"/>
                <a:ea typeface="Verdana" panose="020B0604030504040204" pitchFamily="34" charset="0"/>
              </a:rPr>
              <a:t>Please Join Us!</a:t>
            </a: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en-US" sz="28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733" y="489892"/>
            <a:ext cx="7899325" cy="1029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Arial Black" panose="020B0A04020102020204" pitchFamily="34" charset="0"/>
              </a:rPr>
              <a:t>Becoming a Precinct Co-Chair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77774" y="2025749"/>
            <a:ext cx="8750105" cy="4656406"/>
          </a:xfrm>
        </p:spPr>
        <p:txBody>
          <a:bodyPr>
            <a:normAutofit fontScale="85000" lnSpcReduction="20000"/>
          </a:bodyPr>
          <a:lstStyle/>
          <a:p>
            <a:r>
              <a:rPr lang="en-US" sz="4000" dirty="0">
                <a:latin typeface="Verdana" panose="020B0604030504040204" pitchFamily="34" charset="0"/>
                <a:ea typeface="Verdana" panose="020B0604030504040204" pitchFamily="34" charset="0"/>
              </a:rPr>
              <a:t>Republican Central Committee (RCC)</a:t>
            </a:r>
          </a:p>
          <a:p>
            <a:r>
              <a:rPr lang="en-US" sz="4000" dirty="0">
                <a:latin typeface="Verdana" panose="020B0604030504040204" pitchFamily="34" charset="0"/>
                <a:ea typeface="Verdana" panose="020B0604030504040204" pitchFamily="34" charset="0"/>
              </a:rPr>
              <a:t>  Bylaws permit:</a:t>
            </a:r>
          </a:p>
          <a:p>
            <a:pPr marL="571477" indent="-571477">
              <a:buFont typeface="Arial" panose="020B0604020202020204" pitchFamily="34" charset="0"/>
              <a:buChar char="•"/>
            </a:pPr>
            <a:r>
              <a:rPr lang="en-US" sz="4000" b="1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Co-chairs of a Precinct to be appointed by the vacancy committee upon any vacancy.</a:t>
            </a:r>
          </a:p>
          <a:p>
            <a:pPr marL="571477" indent="-571477">
              <a:buFont typeface="Arial" panose="020B0604020202020204" pitchFamily="34" charset="0"/>
              <a:buChar char="•"/>
            </a:pPr>
            <a:r>
              <a:rPr lang="en-US" sz="4000" b="1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Appointees voted upon at the next RCC mtg.</a:t>
            </a:r>
          </a:p>
          <a:p>
            <a:pPr marL="571477" indent="-571477">
              <a:buFont typeface="Arial" panose="020B0604020202020204" pitchFamily="34" charset="0"/>
              <a:buChar char="•"/>
            </a:pPr>
            <a:r>
              <a:rPr lang="en-US" sz="4000" b="1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At the next Caucus the registered Republican attendees confirm the Co-Chair appointees by vote</a:t>
            </a:r>
          </a:p>
          <a:p>
            <a:endParaRPr lang="en-US" sz="4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89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343" y="2190391"/>
            <a:ext cx="5671122" cy="2467692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Microsoft PhagsPa" panose="020B0502040204020203" pitchFamily="34" charset="0"/>
              </a:rPr>
              <a:t>What </a:t>
            </a:r>
            <a:br>
              <a:rPr lang="en-US" sz="3600" b="1" dirty="0">
                <a:solidFill>
                  <a:srgbClr val="FF0000"/>
                </a:solidFill>
                <a:latin typeface="Microsoft PhagsPa" panose="020B0502040204020203" pitchFamily="34" charset="0"/>
              </a:rPr>
            </a:br>
            <a:r>
              <a:rPr lang="en-US" sz="3600" b="1" dirty="0">
                <a:solidFill>
                  <a:srgbClr val="FF0000"/>
                </a:solidFill>
                <a:latin typeface="Microsoft PhagsPa" panose="020B0502040204020203" pitchFamily="34" charset="0"/>
              </a:rPr>
              <a:t>	  do </a:t>
            </a:r>
            <a:br>
              <a:rPr lang="en-US" sz="3600" b="1" dirty="0">
                <a:solidFill>
                  <a:srgbClr val="FF0000"/>
                </a:solidFill>
                <a:latin typeface="Microsoft PhagsPa" panose="020B0502040204020203" pitchFamily="34" charset="0"/>
              </a:rPr>
            </a:br>
            <a:r>
              <a:rPr lang="en-US" sz="3600" b="1" dirty="0">
                <a:solidFill>
                  <a:srgbClr val="FF0000"/>
                </a:solidFill>
                <a:latin typeface="Microsoft PhagsPa" panose="020B0502040204020203" pitchFamily="34" charset="0"/>
              </a:rPr>
              <a:t>		we </a:t>
            </a:r>
            <a:br>
              <a:rPr lang="en-US" sz="3600" b="1" dirty="0">
                <a:solidFill>
                  <a:srgbClr val="FF0000"/>
                </a:solidFill>
                <a:latin typeface="Microsoft PhagsPa" panose="020B0502040204020203" pitchFamily="34" charset="0"/>
              </a:rPr>
            </a:br>
            <a:r>
              <a:rPr lang="en-US" sz="3600" b="1" dirty="0">
                <a:solidFill>
                  <a:srgbClr val="FF0000"/>
                </a:solidFill>
                <a:latin typeface="Microsoft PhagsPa" panose="020B0502040204020203" pitchFamily="34" charset="0"/>
              </a:rPr>
              <a:t>			believe 	</a:t>
            </a:r>
            <a:br>
              <a:rPr lang="en-US" sz="3600" b="1" dirty="0">
                <a:solidFill>
                  <a:srgbClr val="FF0000"/>
                </a:solidFill>
                <a:latin typeface="Microsoft PhagsPa" panose="020B0502040204020203" pitchFamily="34" charset="0"/>
              </a:rPr>
            </a:br>
            <a:r>
              <a:rPr lang="en-US" sz="3600" b="1" dirty="0">
                <a:solidFill>
                  <a:srgbClr val="FF0000"/>
                </a:solidFill>
                <a:latin typeface="Microsoft PhagsPa" panose="020B0502040204020203" pitchFamily="34" charset="0"/>
              </a:rPr>
              <a:t>					in?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262" y="987427"/>
            <a:ext cx="2166055" cy="487362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1063" y="675697"/>
            <a:ext cx="2795452" cy="5891358"/>
          </a:xfrm>
          <a:noFill/>
        </p:spPr>
        <p:txBody>
          <a:bodyPr>
            <a:normAutofit/>
          </a:bodyPr>
          <a:lstStyle/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98589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2401"/>
            <a:ext cx="10515600" cy="1119982"/>
          </a:xfrm>
        </p:spPr>
        <p:txBody>
          <a:bodyPr/>
          <a:lstStyle/>
          <a:p>
            <a:r>
              <a:rPr lang="en-US" b="1" dirty="0" smtClean="0"/>
              <a:t>Duties of the Precinct </a:t>
            </a:r>
            <a:r>
              <a:rPr lang="en-US" b="1" dirty="0" smtClean="0"/>
              <a:t>Co-Chair           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5239"/>
            <a:ext cx="10515600" cy="5278582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Provide </a:t>
            </a:r>
            <a:r>
              <a:rPr lang="en-US" b="1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relevant information to registered Republican in your Precinct </a:t>
            </a:r>
            <a:r>
              <a:rPr lang="en-US" b="1" dirty="0" smtClean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 various times each year via </a:t>
            </a:r>
            <a:r>
              <a:rPr lang="en-US" b="1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many different </a:t>
            </a:r>
            <a:r>
              <a:rPr lang="en-US" b="1" dirty="0" smtClean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methods.</a:t>
            </a:r>
          </a:p>
          <a:p>
            <a:endParaRPr lang="en-US" b="1" dirty="0" smtClean="0"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  <a:p>
            <a:r>
              <a:rPr lang="en-US" b="1" dirty="0" smtClean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Attend </a:t>
            </a:r>
            <a:r>
              <a:rPr lang="en-US" b="1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RCC meetings </a:t>
            </a:r>
            <a:r>
              <a:rPr lang="en-US" b="1" dirty="0" smtClean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monthly</a:t>
            </a:r>
          </a:p>
          <a:p>
            <a:endParaRPr lang="en-US" b="1" dirty="0" smtClean="0"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  <a:p>
            <a:r>
              <a:rPr lang="en-US" b="1" dirty="0" smtClean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Co-lead the </a:t>
            </a:r>
            <a:r>
              <a:rPr lang="en-US" b="1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Caucus in the Spring of even numbered </a:t>
            </a:r>
            <a:r>
              <a:rPr lang="en-US" b="1" dirty="0" smtClean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years</a:t>
            </a:r>
          </a:p>
          <a:p>
            <a:endParaRPr lang="en-US" b="1" dirty="0" smtClean="0"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  <a:p>
            <a:r>
              <a:rPr lang="en-US" b="1" dirty="0" smtClean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Be a public representative of the RCC at County functions</a:t>
            </a:r>
          </a:p>
          <a:p>
            <a:endParaRPr lang="en-US" b="1" dirty="0" smtClean="0"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  <a:p>
            <a:r>
              <a:rPr lang="en-US" b="1" dirty="0" smtClean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Support Republicans Candidates at County &amp; City Elections</a:t>
            </a:r>
            <a:endParaRPr lang="en-US" b="1" dirty="0"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9580419" y="375192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860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"/>
            <a:ext cx="10515600" cy="1063671"/>
          </a:xfrm>
        </p:spPr>
        <p:txBody>
          <a:bodyPr/>
          <a:lstStyle/>
          <a:p>
            <a:r>
              <a:rPr lang="en-US" b="1" dirty="0" smtClean="0">
                <a:latin typeface="Microsoft PhagsPa" panose="020B0502040204020203" pitchFamily="34" charset="0"/>
              </a:rPr>
              <a:t>Organizing the Precinct Caucus</a:t>
            </a:r>
            <a:endParaRPr lang="en-US" b="1" dirty="0">
              <a:latin typeface="Microsoft PhagsPa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3672"/>
            <a:ext cx="10515600" cy="5794328"/>
          </a:xfrm>
        </p:spPr>
        <p:txBody>
          <a:bodyPr>
            <a:normAutofit/>
          </a:bodyPr>
          <a:lstStyle/>
          <a:p>
            <a:pPr marL="514329" indent="-514329">
              <a:buFont typeface="+mj-lt"/>
              <a:buAutoNum type="alphaUcPeriod"/>
            </a:pPr>
            <a:r>
              <a:rPr lang="en-US" b="1" dirty="0" smtClean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Caucus Location</a:t>
            </a:r>
            <a:endParaRPr lang="en-US" b="1" dirty="0"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  <a:p>
            <a:pPr marL="971511" lvl="1" indent="-514329">
              <a:buFont typeface="+mj-lt"/>
              <a:buAutoNum type="arabicPeriod"/>
            </a:pPr>
            <a:r>
              <a:rPr lang="en-US" sz="2800" b="1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Find a public or private meeting hall for 30+ people</a:t>
            </a:r>
          </a:p>
          <a:p>
            <a:pPr marL="971511" lvl="1" indent="-514329">
              <a:buFont typeface="+mj-lt"/>
              <a:buAutoNum type="arabicPeriod"/>
            </a:pPr>
            <a:r>
              <a:rPr lang="en-US" sz="2800" b="1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Ask for free usage if possible, arrange for key, lighting, heat, tables and chairs</a:t>
            </a:r>
          </a:p>
          <a:p>
            <a:pPr marL="514329" indent="-514329">
              <a:buAutoNum type="alphaUcPeriod" startAt="2"/>
            </a:pPr>
            <a:r>
              <a:rPr lang="en-US" b="1" dirty="0" smtClean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Post the Sign </a:t>
            </a:r>
            <a:r>
              <a:rPr lang="en-US" b="1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provided to you by RCC Secretary </a:t>
            </a:r>
            <a:r>
              <a:rPr lang="en-US" b="1" dirty="0" smtClean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,</a:t>
            </a:r>
          </a:p>
          <a:p>
            <a:pPr marL="971511" lvl="1" indent="-514329">
              <a:buFont typeface="+mj-lt"/>
              <a:buAutoNum type="arabicPeriod"/>
            </a:pPr>
            <a:r>
              <a:rPr lang="en-US" sz="2800" b="1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Outdoors at the meeting site as specified by State Rules.</a:t>
            </a:r>
          </a:p>
          <a:p>
            <a:pPr marL="514329" indent="-514329">
              <a:buAutoNum type="alphaUcPeriod" startAt="3"/>
            </a:pPr>
            <a:r>
              <a:rPr lang="en-US" b="1" dirty="0" smtClean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Notify </a:t>
            </a:r>
            <a:r>
              <a:rPr lang="en-US" b="1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registered </a:t>
            </a:r>
            <a:r>
              <a:rPr lang="en-US" b="1" dirty="0" smtClean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voters in your Precinct Re: the meeting</a:t>
            </a:r>
          </a:p>
          <a:p>
            <a:pPr marL="971511" lvl="1" indent="-514329">
              <a:buAutoNum type="arabicPeriod"/>
            </a:pPr>
            <a:r>
              <a:rPr lang="en-US" sz="2800" b="1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Telephone tree calling;</a:t>
            </a:r>
          </a:p>
          <a:p>
            <a:pPr marL="971511" lvl="1" indent="-514329">
              <a:buFont typeface="+mj-lt"/>
              <a:buAutoNum type="arabicPeriod"/>
            </a:pPr>
            <a:r>
              <a:rPr lang="en-US" sz="2800" b="1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Word of mouth </a:t>
            </a:r>
          </a:p>
          <a:p>
            <a:pPr marL="971511" lvl="1" indent="-514329">
              <a:buFont typeface="+mj-lt"/>
              <a:buAutoNum type="arabicPeriod"/>
            </a:pPr>
            <a:r>
              <a:rPr lang="en-US" sz="2800" b="1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Club announcements </a:t>
            </a:r>
          </a:p>
          <a:p>
            <a:pPr marL="971511" lvl="1" indent="-514329">
              <a:buFont typeface="+mj-lt"/>
              <a:buAutoNum type="arabicPeriod"/>
            </a:pPr>
            <a:r>
              <a:rPr lang="en-US" sz="2800" b="1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Social Media</a:t>
            </a:r>
          </a:p>
        </p:txBody>
      </p:sp>
    </p:spTree>
    <p:extLst>
      <p:ext uri="{BB962C8B-B14F-4D97-AF65-F5344CB8AC3E}">
        <p14:creationId xmlns:p14="http://schemas.microsoft.com/office/powerpoint/2010/main" val="384888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6658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Setting up the Meeting Room</a:t>
            </a:r>
            <a:endParaRPr lang="en-US" sz="4800" dirty="0"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sz="half" idx="1"/>
          </p:nvPr>
        </p:nvSpPr>
        <p:spPr>
          <a:xfrm>
            <a:off x="209006" y="1201784"/>
            <a:ext cx="5810794" cy="5656216"/>
          </a:xfrm>
        </p:spPr>
        <p:txBody>
          <a:bodyPr>
            <a:noAutofit/>
          </a:bodyPr>
          <a:lstStyle/>
          <a:p>
            <a:pPr marL="342886" indent="-342886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3200" b="1" dirty="0">
                <a:latin typeface="Microsoft New Tai Lue" panose="020B0502040204020203" pitchFamily="34" charset="0"/>
                <a:ea typeface="Calibri" panose="020F0502020204030204" pitchFamily="34" charset="0"/>
                <a:cs typeface="Microsoft New Tai Lue" panose="020B0502040204020203" pitchFamily="34" charset="0"/>
              </a:rPr>
              <a:t> Setting up the meeting room one hour before the doors open…</a:t>
            </a:r>
          </a:p>
          <a:p>
            <a:pPr marL="742920" lvl="1" indent="-285739">
              <a:lnSpc>
                <a:spcPct val="107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3200" b="1" dirty="0">
                <a:latin typeface="Microsoft New Tai Lue" panose="020B0502040204020203" pitchFamily="34" charset="0"/>
                <a:ea typeface="Calibri" panose="020F0502020204030204" pitchFamily="34" charset="0"/>
                <a:cs typeface="Microsoft New Tai Lue" panose="020B0502040204020203" pitchFamily="34" charset="0"/>
              </a:rPr>
              <a:t> Registration tables</a:t>
            </a:r>
          </a:p>
          <a:p>
            <a:pPr marL="742920" lvl="1" indent="-285739">
              <a:lnSpc>
                <a:spcPct val="107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3200" b="1" dirty="0">
                <a:latin typeface="Microsoft New Tai Lue" panose="020B0502040204020203" pitchFamily="34" charset="0"/>
                <a:ea typeface="Calibri" panose="020F0502020204030204" pitchFamily="34" charset="0"/>
                <a:cs typeface="Microsoft New Tai Lue" panose="020B0502040204020203" pitchFamily="34" charset="0"/>
              </a:rPr>
              <a:t> Other tables – for hand outs, raffle tickets, posters</a:t>
            </a:r>
          </a:p>
          <a:p>
            <a:pPr marL="742920" lvl="1" indent="-285739">
              <a:lnSpc>
                <a:spcPct val="107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3200" b="1" dirty="0">
                <a:latin typeface="Microsoft New Tai Lue" panose="020B0502040204020203" pitchFamily="34" charset="0"/>
                <a:ea typeface="Calibri" panose="020F0502020204030204" pitchFamily="34" charset="0"/>
                <a:cs typeface="Microsoft New Tai Lue" panose="020B0502040204020203" pitchFamily="34" charset="0"/>
              </a:rPr>
              <a:t> Chairs, rows or half circles, etc.</a:t>
            </a:r>
          </a:p>
          <a:p>
            <a:pPr marL="742920" lvl="1" indent="-285739">
              <a:lnSpc>
                <a:spcPct val="107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3200" b="1" dirty="0">
                <a:latin typeface="Microsoft New Tai Lue" panose="020B0502040204020203" pitchFamily="34" charset="0"/>
                <a:ea typeface="Calibri" panose="020F0502020204030204" pitchFamily="34" charset="0"/>
                <a:cs typeface="Microsoft New Tai Lue" panose="020B0502040204020203" pitchFamily="34" charset="0"/>
              </a:rPr>
              <a:t> Coffee, Water table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802677"/>
            <a:ext cx="5181600" cy="3861149"/>
          </a:xfrm>
        </p:spPr>
      </p:pic>
    </p:spTree>
    <p:extLst>
      <p:ext uri="{BB962C8B-B14F-4D97-AF65-F5344CB8AC3E}">
        <p14:creationId xmlns:p14="http://schemas.microsoft.com/office/powerpoint/2010/main" val="4237039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0532"/>
          </a:xfrm>
        </p:spPr>
        <p:txBody>
          <a:bodyPr/>
          <a:lstStyle/>
          <a:p>
            <a:r>
              <a:rPr lang="en-US" b="1" dirty="0" smtClean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SET UP cont.</a:t>
            </a:r>
            <a:endParaRPr lang="en-US" b="1" dirty="0"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367" y="3762103"/>
            <a:ext cx="2195876" cy="2873828"/>
          </a:xfrm>
        </p:spPr>
      </p:pic>
      <p:sp>
        <p:nvSpPr>
          <p:cNvPr id="5" name="Rectangle 4"/>
          <p:cNvSpPr/>
          <p:nvPr/>
        </p:nvSpPr>
        <p:spPr>
          <a:xfrm>
            <a:off x="391885" y="1250860"/>
            <a:ext cx="9797144" cy="4241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07000"/>
              </a:lnSpc>
            </a:pPr>
            <a:r>
              <a:rPr lang="en-US" sz="3600" dirty="0">
                <a:solidFill>
                  <a:prstClr val="black"/>
                </a:solidFill>
                <a:latin typeface="Microsoft New Tai Lue" panose="020B0502040204020203" pitchFamily="34" charset="0"/>
                <a:ea typeface="Calibri" panose="020F0502020204030204" pitchFamily="34" charset="0"/>
                <a:cs typeface="Microsoft New Tai Lue" panose="020B0502040204020203" pitchFamily="34" charset="0"/>
              </a:rPr>
              <a:t>1. </a:t>
            </a:r>
            <a:r>
              <a:rPr lang="en-US" sz="3600" b="1" dirty="0">
                <a:solidFill>
                  <a:prstClr val="black"/>
                </a:solidFill>
                <a:latin typeface="Microsoft New Tai Lue" panose="020B0502040204020203" pitchFamily="34" charset="0"/>
                <a:ea typeface="Calibri" panose="020F0502020204030204" pitchFamily="34" charset="0"/>
                <a:cs typeface="Microsoft New Tai Lue" panose="020B0502040204020203" pitchFamily="34" charset="0"/>
              </a:rPr>
              <a:t>Head Table for Precinct  Co-Chairs </a:t>
            </a:r>
          </a:p>
          <a:p>
            <a:pPr lvl="1">
              <a:lnSpc>
                <a:spcPct val="107000"/>
              </a:lnSpc>
            </a:pPr>
            <a:r>
              <a:rPr lang="en-US" sz="3600" b="1" dirty="0">
                <a:solidFill>
                  <a:prstClr val="black"/>
                </a:solidFill>
                <a:latin typeface="Microsoft New Tai Lue" panose="020B0502040204020203" pitchFamily="34" charset="0"/>
                <a:ea typeface="Calibri" panose="020F0502020204030204" pitchFamily="34" charset="0"/>
                <a:cs typeface="Microsoft New Tai Lue" panose="020B0502040204020203" pitchFamily="34" charset="0"/>
              </a:rPr>
              <a:t>2. Flags</a:t>
            </a:r>
          </a:p>
          <a:p>
            <a:pPr lvl="1">
              <a:lnSpc>
                <a:spcPct val="107000"/>
              </a:lnSpc>
            </a:pPr>
            <a:r>
              <a:rPr lang="en-US" sz="3600" b="1" dirty="0">
                <a:solidFill>
                  <a:prstClr val="black"/>
                </a:solidFill>
                <a:latin typeface="Microsoft New Tai Lue" panose="020B0502040204020203" pitchFamily="34" charset="0"/>
                <a:ea typeface="Calibri" panose="020F0502020204030204" pitchFamily="34" charset="0"/>
                <a:cs typeface="Microsoft New Tai Lue" panose="020B0502040204020203" pitchFamily="34" charset="0"/>
              </a:rPr>
              <a:t>3. Chalk board, computer screen, or large easel paper for viewing materials </a:t>
            </a:r>
          </a:p>
          <a:p>
            <a:pPr lvl="1">
              <a:lnSpc>
                <a:spcPct val="107000"/>
              </a:lnSpc>
            </a:pPr>
            <a:r>
              <a:rPr lang="en-US" sz="3600" b="1" dirty="0">
                <a:solidFill>
                  <a:prstClr val="black"/>
                </a:solidFill>
                <a:latin typeface="Microsoft New Tai Lue" panose="020B0502040204020203" pitchFamily="34" charset="0"/>
                <a:ea typeface="Calibri" panose="020F0502020204030204" pitchFamily="34" charset="0"/>
                <a:cs typeface="Microsoft New Tai Lue" panose="020B0502040204020203" pitchFamily="34" charset="0"/>
              </a:rPr>
              <a:t>4. Voting slips, writing utensils, tally sheets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>
                <a:solidFill>
                  <a:prstClr val="black"/>
                </a:solidFill>
                <a:latin typeface="Microsoft New Tai Lue" panose="020B0502040204020203" pitchFamily="34" charset="0"/>
                <a:ea typeface="Calibri" panose="020F0502020204030204" pitchFamily="34" charset="0"/>
                <a:cs typeface="Microsoft New Tai Lue" panose="020B0502040204020203" pitchFamily="34" charset="0"/>
              </a:rPr>
              <a:t>6. Help!!!      For Clean up </a:t>
            </a:r>
            <a:endParaRPr lang="en-US" sz="3600" b="1" dirty="0">
              <a:solidFill>
                <a:prstClr val="black"/>
              </a:solidFill>
              <a:latin typeface="Microsoft New Tai Lue" panose="020B0502040204020203" pitchFamily="34" charset="0"/>
              <a:ea typeface="Calibri" panose="020F0502020204030204" pitchFamily="34" charset="0"/>
              <a:cs typeface="Microsoft New Tai Lue" panose="020B0502040204020203" pitchFamily="34" charset="0"/>
            </a:endParaRPr>
          </a:p>
        </p:txBody>
      </p:sp>
      <p:sp>
        <p:nvSpPr>
          <p:cNvPr id="7" name="6-Point Star 6"/>
          <p:cNvSpPr/>
          <p:nvPr/>
        </p:nvSpPr>
        <p:spPr>
          <a:xfrm>
            <a:off x="8352608" y="103233"/>
            <a:ext cx="1545772" cy="885734"/>
          </a:xfrm>
          <a:prstGeom prst="star6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62318428"/>
              </p:ext>
            </p:extLst>
          </p:nvPr>
        </p:nvGraphicFramePr>
        <p:xfrm>
          <a:off x="10415589" y="900113"/>
          <a:ext cx="1357310" cy="170688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71462"/>
                <a:gridCol w="271462"/>
                <a:gridCol w="271462"/>
                <a:gridCol w="271462"/>
                <a:gridCol w="271462"/>
              </a:tblGrid>
              <a:tr h="421640"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</a:tr>
              <a:tr h="421640"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</a:tr>
              <a:tr h="421640"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</a:tr>
              <a:tr h="421640"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2550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"/>
            <a:ext cx="10515600" cy="1325563"/>
          </a:xfrm>
        </p:spPr>
        <p:txBody>
          <a:bodyPr/>
          <a:lstStyle/>
          <a:p>
            <a:r>
              <a:rPr lang="en-US" dirty="0" smtClean="0"/>
              <a:t>Facilitating the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0160"/>
            <a:ext cx="10515600" cy="5577840"/>
          </a:xfrm>
        </p:spPr>
        <p:txBody>
          <a:bodyPr>
            <a:noAutofit/>
          </a:bodyPr>
          <a:lstStyle/>
          <a:p>
            <a:pPr lvl="1"/>
            <a:r>
              <a:rPr lang="en-US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Calling the meeting to order</a:t>
            </a:r>
          </a:p>
          <a:p>
            <a:pPr lvl="1"/>
            <a:r>
              <a:rPr lang="en-US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Ground rules: unlocked doors, restrooms, time limits, coffee, water</a:t>
            </a:r>
          </a:p>
          <a:p>
            <a:pPr lvl="1"/>
            <a:r>
              <a:rPr lang="en-US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Prayer - Pledge</a:t>
            </a:r>
          </a:p>
          <a:p>
            <a:pPr lvl="1"/>
            <a:r>
              <a:rPr lang="en-US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Election of Caucus Co-chairs </a:t>
            </a:r>
          </a:p>
          <a:p>
            <a:pPr lvl="1"/>
            <a:r>
              <a:rPr lang="en-US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Secretary is a volunteer to keep notes of meeting speakers, votes, resolutions, etc.</a:t>
            </a:r>
          </a:p>
          <a:p>
            <a:pPr lvl="1"/>
            <a:r>
              <a:rPr lang="en-US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Tally committee of 3 people</a:t>
            </a:r>
          </a:p>
          <a:p>
            <a:pPr lvl="1"/>
            <a:r>
              <a:rPr lang="en-US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Meet the registered Republicans with a very quick go around</a:t>
            </a:r>
          </a:p>
          <a:p>
            <a:pPr lvl="1"/>
            <a:r>
              <a:rPr lang="en-US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Co-Chairs are permitted to rally the participants; encourage attendees to become Delegate; promote candidates you support; and permit members of the meeting to promote candidates that they support</a:t>
            </a:r>
          </a:p>
          <a:p>
            <a:pPr lvl="2"/>
            <a:r>
              <a:rPr lang="en-US" sz="2400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Prospective </a:t>
            </a:r>
            <a:r>
              <a:rPr lang="en-US" sz="2400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Delegates should sign up as they get registered at the </a:t>
            </a:r>
            <a:r>
              <a:rPr lang="en-US" sz="2400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door</a:t>
            </a:r>
            <a:endParaRPr lang="en-US" sz="2400" dirty="0"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341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Business of the Caucus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sz="2800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Primary business is to elect Delegates to the County Assembly how to nominate &amp; vote</a:t>
            </a:r>
          </a:p>
          <a:p>
            <a:pPr lvl="2"/>
            <a:r>
              <a:rPr lang="en-US" sz="2800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Prospective Delegates should sign up as they get registered at the door</a:t>
            </a:r>
          </a:p>
          <a:p>
            <a:pPr lvl="2"/>
            <a:r>
              <a:rPr lang="en-US" sz="2800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Additional Delegates can be nominated during the meeting from the floor but have to be present</a:t>
            </a:r>
          </a:p>
          <a:p>
            <a:pPr lvl="2"/>
            <a:r>
              <a:rPr lang="en-US" sz="2800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Vote for a specific number of delegates as prescribed by your Precinct instructions</a:t>
            </a:r>
          </a:p>
          <a:p>
            <a:pPr lvl="2"/>
            <a:r>
              <a:rPr lang="en-US" sz="2800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Part two is to elect seconds to the County Assembly, who may be seated if one or more of the elected Delegates cannot attend on the Assembly date.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08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217</TotalTime>
  <Words>703</Words>
  <Application>Microsoft Office PowerPoint</Application>
  <PresentationFormat>Widescreen</PresentationFormat>
  <Paragraphs>92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Arial Black</vt:lpstr>
      <vt:lpstr>Calibri</vt:lpstr>
      <vt:lpstr>Calibri Light</vt:lpstr>
      <vt:lpstr>Microsoft New Tai Lue</vt:lpstr>
      <vt:lpstr>Microsoft PhagsPa</vt:lpstr>
      <vt:lpstr>Verdana</vt:lpstr>
      <vt:lpstr>Office Theme</vt:lpstr>
      <vt:lpstr>Precinct Co-Chair Training</vt:lpstr>
      <vt:lpstr>Please Join Us! </vt:lpstr>
      <vt:lpstr>What     do    we     believe        in?</vt:lpstr>
      <vt:lpstr>Duties of the Precinct Co-Chair            </vt:lpstr>
      <vt:lpstr>Organizing the Precinct Caucus</vt:lpstr>
      <vt:lpstr>Setting up the Meeting Room</vt:lpstr>
      <vt:lpstr>SET UP cont.</vt:lpstr>
      <vt:lpstr>Facilitating the Meeting</vt:lpstr>
      <vt:lpstr>Primary Business of the Caucus</vt:lpstr>
      <vt:lpstr>Meet the Candidates</vt:lpstr>
      <vt:lpstr>Offering and Accepting Resolutions </vt:lpstr>
      <vt:lpstr>PowerPoint Presentation</vt:lpstr>
      <vt:lpstr>Close the Meeting</vt:lpstr>
      <vt:lpstr>Important Telephone Numbers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Precinct Co-Chair Training</dc:title>
  <dc:creator>Tom SEYMOUR</dc:creator>
  <cp:lastModifiedBy>Tom SEYMOUR</cp:lastModifiedBy>
  <cp:revision>30</cp:revision>
  <cp:lastPrinted>2019-02-15T22:27:25Z</cp:lastPrinted>
  <dcterms:created xsi:type="dcterms:W3CDTF">2019-01-22T21:01:55Z</dcterms:created>
  <dcterms:modified xsi:type="dcterms:W3CDTF">2019-02-15T22:44:03Z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